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70" r:id="rId3"/>
    <p:sldId id="265" r:id="rId4"/>
    <p:sldId id="269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6" r:id="rId13"/>
    <p:sldId id="268" r:id="rId14"/>
    <p:sldId id="271" r:id="rId15"/>
    <p:sldId id="273" r:id="rId16"/>
    <p:sldId id="272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1D589-C406-49F3-8A03-9E9BB996804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D449-3093-4B31-88E6-77CD1712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5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76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8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9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53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2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6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9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6D1C23C-0CD8-41F5-BCEC-BC59A95558BA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E987E0-DCD7-41B3-AEAB-9D1E1F012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0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Rx Drug &amp; Heroin Summit: Lessons Learned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Governor’s </a:t>
            </a:r>
            <a:r>
              <a:rPr lang="en-US" dirty="0" smtClean="0"/>
              <a:t>Commission on </a:t>
            </a:r>
            <a:r>
              <a:rPr lang="en-US" dirty="0" smtClean="0"/>
              <a:t>Opioids and Addiction </a:t>
            </a:r>
          </a:p>
          <a:p>
            <a:r>
              <a:rPr lang="en-US" dirty="0" smtClean="0"/>
              <a:t>May 17,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1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60" y="199505"/>
            <a:ext cx="8293933" cy="64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2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34" y="224444"/>
            <a:ext cx="8412263" cy="65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0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Linkages to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Treatment Populations</a:t>
            </a:r>
          </a:p>
          <a:p>
            <a:pPr lvl="1"/>
            <a:r>
              <a:rPr lang="en-US" dirty="0" smtClean="0"/>
              <a:t>Pregnant and parenting women and their children</a:t>
            </a:r>
            <a:endParaRPr lang="en-US" dirty="0"/>
          </a:p>
          <a:p>
            <a:pPr lvl="1"/>
            <a:r>
              <a:rPr lang="en-US" dirty="0"/>
              <a:t>Incarcerated and supervised individuals</a:t>
            </a:r>
          </a:p>
          <a:p>
            <a:pPr lvl="1"/>
            <a:r>
              <a:rPr lang="en-US" dirty="0" smtClean="0"/>
              <a:t>People with chronic pain (alternative treatment modalities)</a:t>
            </a:r>
            <a:endParaRPr lang="en-US" dirty="0"/>
          </a:p>
          <a:p>
            <a:r>
              <a:rPr lang="en-US" dirty="0"/>
              <a:t>Supporting providers</a:t>
            </a:r>
          </a:p>
          <a:p>
            <a:pPr lvl="1"/>
            <a:r>
              <a:rPr lang="en-US" dirty="0"/>
              <a:t>Increasing waivered family med, internal med, OB/GYNs, psychiatrists, and pediatricians </a:t>
            </a:r>
          </a:p>
          <a:p>
            <a:r>
              <a:rPr lang="en-US" dirty="0"/>
              <a:t>Recovery linkages</a:t>
            </a:r>
          </a:p>
          <a:p>
            <a:pPr lvl="1"/>
            <a:r>
              <a:rPr lang="en-US" dirty="0"/>
              <a:t>Housing supports</a:t>
            </a:r>
          </a:p>
          <a:p>
            <a:pPr lvl="1"/>
            <a:r>
              <a:rPr lang="en-US" dirty="0"/>
              <a:t>Workplace supports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0EFE-DDAB-9B49-A4C9-F9AE5A55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C6BA3-19E4-3840-BA7F-29095AE24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Providers – reaching the ”undecided”</a:t>
            </a:r>
          </a:p>
          <a:p>
            <a:pPr lvl="1"/>
            <a:r>
              <a:rPr lang="en-US" dirty="0"/>
              <a:t>MAT education (licensing, etc.)</a:t>
            </a:r>
          </a:p>
          <a:p>
            <a:pPr lvl="1"/>
            <a:r>
              <a:rPr lang="en-US" dirty="0"/>
              <a:t>Concerns about </a:t>
            </a:r>
            <a:r>
              <a:rPr lang="en-US" dirty="0" smtClean="0"/>
              <a:t>drug-seeking</a:t>
            </a:r>
            <a:endParaRPr lang="en-US" dirty="0"/>
          </a:p>
          <a:p>
            <a:r>
              <a:rPr lang="en-US" dirty="0"/>
              <a:t>Language </a:t>
            </a:r>
          </a:p>
          <a:p>
            <a:pPr lvl="1"/>
            <a:r>
              <a:rPr lang="en-US" dirty="0"/>
              <a:t>“Methadone” </a:t>
            </a:r>
            <a:r>
              <a:rPr lang="en-US" dirty="0" smtClean="0"/>
              <a:t>clinic (v any other specific care setting)</a:t>
            </a:r>
            <a:endParaRPr lang="en-US" dirty="0"/>
          </a:p>
          <a:p>
            <a:pPr lvl="1"/>
            <a:r>
              <a:rPr lang="en-US" dirty="0"/>
              <a:t>“Addict</a:t>
            </a:r>
            <a:r>
              <a:rPr lang="en-US" dirty="0" smtClean="0"/>
              <a:t>” still being used in non-recovery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7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Survey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1" y="2078182"/>
            <a:ext cx="7869160" cy="3981795"/>
          </a:xfrm>
        </p:spPr>
      </p:pic>
    </p:spTree>
    <p:extLst>
      <p:ext uri="{BB962C8B-B14F-4D97-AF65-F5344CB8AC3E}">
        <p14:creationId xmlns:p14="http://schemas.microsoft.com/office/powerpoint/2010/main" val="23337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 Reduction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5" y="2377440"/>
            <a:ext cx="7884462" cy="3308465"/>
          </a:xfrm>
        </p:spPr>
      </p:pic>
    </p:spTree>
    <p:extLst>
      <p:ext uri="{BB962C8B-B14F-4D97-AF65-F5344CB8AC3E}">
        <p14:creationId xmlns:p14="http://schemas.microsoft.com/office/powerpoint/2010/main" val="183427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 Reduction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2" y="2427316"/>
            <a:ext cx="7163599" cy="3233651"/>
          </a:xfrm>
        </p:spPr>
      </p:pic>
    </p:spTree>
    <p:extLst>
      <p:ext uri="{BB962C8B-B14F-4D97-AF65-F5344CB8AC3E}">
        <p14:creationId xmlns:p14="http://schemas.microsoft.com/office/powerpoint/2010/main" val="37722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188" y="2704407"/>
            <a:ext cx="7406640" cy="1356360"/>
          </a:xfrm>
        </p:spPr>
        <p:txBody>
          <a:bodyPr/>
          <a:lstStyle/>
          <a:p>
            <a:pPr algn="ctr"/>
            <a:r>
              <a:rPr lang="en-US" dirty="0" smtClean="0"/>
              <a:t>Virginia State Police Trooper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8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1490" indent="-457200">
              <a:buFont typeface="+mj-lt"/>
              <a:buAutoNum type="arabicPeriod"/>
            </a:pPr>
            <a:r>
              <a:rPr lang="en-US" dirty="0"/>
              <a:t>Increase in stimulant-related </a:t>
            </a:r>
            <a:r>
              <a:rPr lang="en-US" dirty="0" smtClean="0"/>
              <a:t>deaths</a:t>
            </a:r>
          </a:p>
          <a:p>
            <a:pPr lvl="2"/>
            <a:r>
              <a:rPr lang="en-US" dirty="0"/>
              <a:t>Accidental exposure</a:t>
            </a:r>
          </a:p>
          <a:p>
            <a:pPr lvl="2"/>
            <a:r>
              <a:rPr lang="en-US" dirty="0"/>
              <a:t>User behavior</a:t>
            </a:r>
          </a:p>
          <a:p>
            <a:pPr lvl="2"/>
            <a:r>
              <a:rPr lang="en-US" dirty="0"/>
              <a:t>Implications for law enforcement and </a:t>
            </a:r>
            <a:r>
              <a:rPr lang="en-US" dirty="0" smtClean="0"/>
              <a:t>treatment</a:t>
            </a:r>
            <a:endParaRPr lang="en-US" dirty="0"/>
          </a:p>
          <a:p>
            <a:pPr marL="491490" indent="-457200">
              <a:buFont typeface="+mj-lt"/>
              <a:buAutoNum type="arabicPeriod"/>
            </a:pPr>
            <a:r>
              <a:rPr lang="en-US" dirty="0" smtClean="0"/>
              <a:t>Need </a:t>
            </a:r>
            <a:r>
              <a:rPr lang="en-US" dirty="0"/>
              <a:t>for linkages to treatment</a:t>
            </a:r>
          </a:p>
          <a:p>
            <a:pPr lvl="2"/>
            <a:r>
              <a:rPr lang="en-US" dirty="0"/>
              <a:t>Population lens – ER, incarceration/re-entry, post-inpatient</a:t>
            </a:r>
          </a:p>
          <a:p>
            <a:pPr lvl="2"/>
            <a:r>
              <a:rPr lang="en-US" dirty="0"/>
              <a:t>Linkages to recovery </a:t>
            </a:r>
            <a:r>
              <a:rPr lang="en-US" dirty="0" smtClean="0"/>
              <a:t>services </a:t>
            </a:r>
            <a:endParaRPr lang="en-US" dirty="0"/>
          </a:p>
          <a:p>
            <a:pPr marL="491490" indent="-457200">
              <a:buFont typeface="+mj-lt"/>
              <a:buAutoNum type="arabicPeriod"/>
            </a:pPr>
            <a:r>
              <a:rPr lang="en-US" dirty="0"/>
              <a:t>Stigma = discrimination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6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127" y="2637906"/>
            <a:ext cx="7406640" cy="1356360"/>
          </a:xfrm>
        </p:spPr>
        <p:txBody>
          <a:bodyPr/>
          <a:lstStyle/>
          <a:p>
            <a:pPr algn="ctr"/>
            <a:r>
              <a:rPr lang="en-US" dirty="0" smtClean="0"/>
              <a:t>National Stimulant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2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3" y="906087"/>
            <a:ext cx="866028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1" y="209937"/>
            <a:ext cx="8431036" cy="65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9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6" y="268761"/>
            <a:ext cx="8461844" cy="63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6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4" y="257695"/>
            <a:ext cx="8121814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5" y="232756"/>
            <a:ext cx="8274963" cy="63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7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7301</TotalTime>
  <Words>156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Corbel</vt:lpstr>
      <vt:lpstr>Basis</vt:lpstr>
      <vt:lpstr>National Rx Drug &amp; Heroin Summit: Lessons Learned</vt:lpstr>
      <vt:lpstr>Virginia State Police Trooper Murphy</vt:lpstr>
      <vt:lpstr>Themes</vt:lpstr>
      <vt:lpstr>National Stimulant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Linkages to treatment</vt:lpstr>
      <vt:lpstr>Stigma</vt:lpstr>
      <vt:lpstr>Public Survey </vt:lpstr>
      <vt:lpstr>Stigma Reduction</vt:lpstr>
      <vt:lpstr>Stigma Reduction 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Manz, Jodi (GOV)</dc:creator>
  <cp:lastModifiedBy>Manz, Jodi (GOV)</cp:lastModifiedBy>
  <cp:revision>13</cp:revision>
  <cp:lastPrinted>2019-05-16T20:01:50Z</cp:lastPrinted>
  <dcterms:created xsi:type="dcterms:W3CDTF">2019-05-10T14:49:53Z</dcterms:created>
  <dcterms:modified xsi:type="dcterms:W3CDTF">2019-05-17T12:54:01Z</dcterms:modified>
</cp:coreProperties>
</file>