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67" r:id="rId2"/>
    <p:sldId id="268" r:id="rId3"/>
    <p:sldId id="269" r:id="rId4"/>
    <p:sldId id="270" r:id="rId5"/>
    <p:sldId id="258" r:id="rId6"/>
    <p:sldId id="261" r:id="rId7"/>
    <p:sldId id="262" r:id="rId8"/>
    <p:sldId id="263" r:id="rId9"/>
    <p:sldId id="265" r:id="rId10"/>
    <p:sldId id="266" r:id="rId11"/>
    <p:sldId id="259" r:id="rId12"/>
    <p:sldId id="271" r:id="rId13"/>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62" d="100"/>
          <a:sy n="162" d="100"/>
        </p:scale>
        <p:origin x="144" y="1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40737BC1-FE61-45F0-828B-9F6D595CA065}" type="datetimeFigureOut">
              <a:rPr lang="en-US" smtClean="0"/>
              <a:t>5/16/2019</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42B05F90-B654-4B01-96BB-75CA92712BE3}" type="slidenum">
              <a:rPr lang="en-US" smtClean="0"/>
              <a:t>‹#›</a:t>
            </a:fld>
            <a:endParaRPr lang="en-US"/>
          </a:p>
        </p:txBody>
      </p:sp>
    </p:spTree>
    <p:extLst>
      <p:ext uri="{BB962C8B-B14F-4D97-AF65-F5344CB8AC3E}">
        <p14:creationId xmlns:p14="http://schemas.microsoft.com/office/powerpoint/2010/main" val="2269882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4C05EB6-00D7-4F79-B189-BAE17537AF6C}" type="datetimeFigureOut">
              <a:rPr lang="en-US" smtClean="0"/>
              <a:pPr/>
              <a:t>5/16/2019</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3F78122-144C-42D2-8C55-B9B6D43CD3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have been talking about the effects of toxic stress on individuals.  Now, we’re going to switch gears and talk about the effects of toxic stress on the population as a whole.  The field of epidemiology is where we’ll turn.  </a:t>
            </a:r>
            <a:endParaRPr lang="en-US" dirty="0"/>
          </a:p>
          <a:p>
            <a:r>
              <a:rPr lang="en-US" b="1" dirty="0"/>
              <a:t> </a:t>
            </a:r>
            <a:endParaRPr lang="en-US" dirty="0"/>
          </a:p>
          <a:p>
            <a:r>
              <a:rPr lang="en-US" b="1" dirty="0"/>
              <a:t>Epidemiologists are scientists who study the origins of disease, disability, productivity and health in a population.  They help us to focus our efforts on issues and processes that will make the most difference for the well-being of everyone.</a:t>
            </a:r>
            <a:endParaRPr lang="en-US" dirty="0"/>
          </a:p>
          <a:p>
            <a:r>
              <a:rPr lang="en-US" b="1" dirty="0"/>
              <a:t> </a:t>
            </a:r>
            <a:endParaRPr lang="en-US" dirty="0"/>
          </a:p>
          <a:p>
            <a:r>
              <a:rPr lang="en-US" b="1" dirty="0"/>
              <a:t>We’re going to talk about a large epidemiological study about the enduring effects of Adverse Childhood Experience.  Dr. Rob Anda and Dr. Vincent Felitti are the co-principal investigators of the study, which they call “The ACE Study”.</a:t>
            </a:r>
            <a:endParaRPr lang="en-US" dirty="0"/>
          </a:p>
          <a:p>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1</a:t>
            </a:fld>
            <a:endParaRPr lang="en-US"/>
          </a:p>
        </p:txBody>
      </p:sp>
    </p:spTree>
    <p:extLst>
      <p:ext uri="{BB962C8B-B14F-4D97-AF65-F5344CB8AC3E}">
        <p14:creationId xmlns:p14="http://schemas.microsoft.com/office/powerpoint/2010/main" val="3680369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people hear about the ACE Study findings, they often ask about resilience.</a:t>
            </a:r>
            <a:endParaRPr lang="en-US" dirty="0"/>
          </a:p>
          <a:p>
            <a:r>
              <a:rPr lang="en-US" b="1" dirty="0"/>
              <a:t>People get excited about the notion of resilience, in part because it reminds us that our supportive actions matter.   Our desire for resilience leads naturally to a search for ways to help families and communities. </a:t>
            </a:r>
            <a:endParaRPr lang="en-US" dirty="0"/>
          </a:p>
          <a:p>
            <a:endParaRPr lang="en-US" b="1" dirty="0"/>
          </a:p>
          <a:p>
            <a:r>
              <a:rPr lang="en-US" b="1" dirty="0"/>
              <a:t>Three protective systems interact and guide positive adaptation.  These powerful systems are individual capabilities, attachment and belonging with caring and competent people, and protective community, faith, and cultural processes.</a:t>
            </a:r>
            <a:endParaRPr lang="en-US" dirty="0"/>
          </a:p>
          <a:p>
            <a:r>
              <a:rPr lang="en-US" b="1" dirty="0"/>
              <a:t> </a:t>
            </a:r>
            <a:endParaRPr lang="en-US" dirty="0"/>
          </a:p>
          <a:p>
            <a:r>
              <a:rPr lang="en-US" b="1" dirty="0"/>
              <a:t>What do we know about individuals who do well despite adversity?  We know that the three protective systems are nested:  people do best when they are living in thriving families and communities.  We can help one another to develop personal attributes that help us all weather life’s storms.  Personal attributes like positive view of one’s life, self-efficacy and self-regulation are all discussed at length in the resilience literature.</a:t>
            </a:r>
            <a:endParaRPr lang="en-US" dirty="0"/>
          </a:p>
          <a:p>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12</a:t>
            </a:fld>
            <a:endParaRPr lang="en-US"/>
          </a:p>
        </p:txBody>
      </p:sp>
    </p:spTree>
    <p:extLst>
      <p:ext uri="{BB962C8B-B14F-4D97-AF65-F5344CB8AC3E}">
        <p14:creationId xmlns:p14="http://schemas.microsoft.com/office/powerpoint/2010/main" val="334158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shows the 10 categories of adverse childhood experiences that were studied.   </a:t>
            </a:r>
            <a:endParaRPr lang="en-US" dirty="0"/>
          </a:p>
          <a:p>
            <a:r>
              <a:rPr lang="en-US" b="1" dirty="0"/>
              <a:t> </a:t>
            </a:r>
            <a:endParaRPr lang="en-US" dirty="0"/>
          </a:p>
          <a:p>
            <a:r>
              <a:rPr lang="en-US" b="1" dirty="0"/>
              <a:t>The first group are indicators of Household Dysfunction, which include: growing up with substance abusing household members—alcohol or drugs, parental separation or divorce, growing up with mentally ill household members or caregivers,  witnessing intimate partner violence—specifically having a battered mother, or criminal behavior as evidenced by having a household member imprisoned.</a:t>
            </a:r>
            <a:endParaRPr lang="en-US" dirty="0"/>
          </a:p>
          <a:p>
            <a:r>
              <a:rPr lang="en-US" b="1" dirty="0"/>
              <a:t> </a:t>
            </a:r>
            <a:endParaRPr lang="en-US" dirty="0"/>
          </a:p>
          <a:p>
            <a:r>
              <a:rPr lang="en-US" b="1" dirty="0"/>
              <a:t>Three forms of childhood abuse were studied: emotional, physical, and sexual.  And two forms of neglect were included: emotional and physical.</a:t>
            </a:r>
            <a:endParaRPr lang="en-US" dirty="0"/>
          </a:p>
          <a:p>
            <a:r>
              <a:rPr lang="en-US" b="1" dirty="0"/>
              <a:t> </a:t>
            </a:r>
            <a:endParaRPr lang="en-US" dirty="0"/>
          </a:p>
          <a:p>
            <a:r>
              <a:rPr lang="en-US" b="1" dirty="0"/>
              <a:t>As you can see from the percentages on the slide, ACEs are common in this middle class well educated population. </a:t>
            </a:r>
            <a:endParaRPr lang="en-US" dirty="0"/>
          </a:p>
          <a:p>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2</a:t>
            </a:fld>
            <a:endParaRPr lang="en-US"/>
          </a:p>
        </p:txBody>
      </p:sp>
    </p:spTree>
    <p:extLst>
      <p:ext uri="{BB962C8B-B14F-4D97-AF65-F5344CB8AC3E}">
        <p14:creationId xmlns:p14="http://schemas.microsoft.com/office/powerpoint/2010/main" val="272083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Because adverse childhood experiences are so highly interrelated it did not make sense to look at how single categories of ACEs influenced health and social problems. </a:t>
            </a:r>
            <a:endParaRPr lang="en-US" dirty="0"/>
          </a:p>
          <a:p>
            <a:r>
              <a:rPr lang="en-US" b="1" dirty="0"/>
              <a:t>Instead Drs. Anda and Felitti developed an ACE Score.  </a:t>
            </a:r>
            <a:endParaRPr lang="en-US" dirty="0"/>
          </a:p>
          <a:p>
            <a:r>
              <a:rPr lang="en-US" b="1" dirty="0"/>
              <a:t> </a:t>
            </a:r>
            <a:endParaRPr lang="en-US" dirty="0"/>
          </a:p>
          <a:p>
            <a:r>
              <a:rPr lang="en-US" b="1" dirty="0"/>
              <a:t>This score is simply a count of the number of categories of ACEs that each person reported -- from 0 to 10.  Each category counts as 1 point in the ACE Score.   So, if a person experienced physical abuse, no matter how many times, or what the severity of the abuse, the ACE Score is 1; if the person experienced physical abuse and had a substance abusing parent, the ACE Score is 2, and so forth. </a:t>
            </a:r>
            <a:r>
              <a:rPr lang="en-US" b="1" i="1" dirty="0"/>
              <a:t> </a:t>
            </a:r>
            <a:endParaRPr lang="en-US" dirty="0"/>
          </a:p>
          <a:p>
            <a:r>
              <a:rPr lang="en-US" b="1" dirty="0"/>
              <a:t>	</a:t>
            </a:r>
            <a:endParaRPr lang="en-US" dirty="0"/>
          </a:p>
          <a:p>
            <a:r>
              <a:rPr lang="en-US" b="1" dirty="0"/>
              <a:t>Think of the ACE Score as a measure of the childhood “biologic stress dose”.  As the ACE Score goes up—on average the exposure to the developmental effects of toxic stress increases.  </a:t>
            </a:r>
            <a:endParaRPr lang="en-US" dirty="0"/>
          </a:p>
          <a:p>
            <a:r>
              <a:rPr lang="en-US" b="1" dirty="0"/>
              <a:t> </a:t>
            </a:r>
            <a:endParaRPr lang="en-US" dirty="0"/>
          </a:p>
          <a:p>
            <a:r>
              <a:rPr lang="en-US" b="1" dirty="0"/>
              <a:t>In this illustration you see that only a third of people in the Study had an ACE Score of zero.   16% had scores of 4 or more.   </a:t>
            </a:r>
            <a:endParaRPr lang="en-US" dirty="0"/>
          </a:p>
          <a:p>
            <a:r>
              <a:rPr lang="en-US" b="1" dirty="0"/>
              <a:t> </a:t>
            </a:r>
            <a:endParaRPr lang="en-US" dirty="0"/>
          </a:p>
          <a:p>
            <a:r>
              <a:rPr lang="en-US" b="1" dirty="0"/>
              <a:t>Adverse Childhood Experiences are common; and they tend to cluster.  ACEs are a hidden burden in the study population.  </a:t>
            </a:r>
            <a:endParaRPr lang="en-US" dirty="0"/>
          </a:p>
          <a:p>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3</a:t>
            </a:fld>
            <a:endParaRPr lang="en-US"/>
          </a:p>
        </p:txBody>
      </p:sp>
    </p:spTree>
    <p:extLst>
      <p:ext uri="{BB962C8B-B14F-4D97-AF65-F5344CB8AC3E}">
        <p14:creationId xmlns:p14="http://schemas.microsoft.com/office/powerpoint/2010/main" val="687362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who report higher ACE scores are more likely to have health and social problems – in fact, as the ACE Score goes up the percentage of people with health and social problems also goes up.  </a:t>
            </a:r>
            <a:endParaRPr lang="en-US" dirty="0"/>
          </a:p>
          <a:p>
            <a:r>
              <a:rPr lang="en-US" b="1" dirty="0"/>
              <a:t> </a:t>
            </a:r>
            <a:endParaRPr lang="en-US" dirty="0"/>
          </a:p>
          <a:p>
            <a:r>
              <a:rPr lang="en-US" b="1" dirty="0"/>
              <a:t>We call this a dose-response relationship.  You know dose-response; the more gas you put into your car, the more miles you can drive.  </a:t>
            </a:r>
            <a:endParaRPr lang="en-US" dirty="0"/>
          </a:p>
          <a:p>
            <a:r>
              <a:rPr lang="en-US" b="1" dirty="0"/>
              <a:t> </a:t>
            </a:r>
            <a:endParaRPr lang="en-US" dirty="0"/>
          </a:p>
          <a:p>
            <a:r>
              <a:rPr lang="en-US" b="1" dirty="0"/>
              <a:t>In this case, where there is a higher dose of Adverse Childhood Experiences, the higher the percent of people with health problems.  </a:t>
            </a:r>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4</a:t>
            </a:fld>
            <a:endParaRPr lang="en-US"/>
          </a:p>
        </p:txBody>
      </p:sp>
    </p:spTree>
    <p:extLst>
      <p:ext uri="{BB962C8B-B14F-4D97-AF65-F5344CB8AC3E}">
        <p14:creationId xmlns:p14="http://schemas.microsoft.com/office/powerpoint/2010/main" val="149299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far left we see a set of brain cells--or neurons--and what they might look like at the time of birth.  There aren't many connections between these cells at birth; babies are born with only the connections and brain functions they need at that point in life.</a:t>
            </a:r>
          </a:p>
          <a:p>
            <a:r>
              <a:rPr lang="en-US" dirty="0"/>
              <a:t> </a:t>
            </a:r>
          </a:p>
          <a:p>
            <a:r>
              <a:rPr lang="en-US" dirty="0"/>
              <a:t>Most of the wiring of our brains occurs as the result of life experience from our senses.  By age six those same brain cells now have many connections.  The wiring of the brain--or the making of complex neural networks is experience dependent.  What gets experienced the most tends to lead to more robust connections between nerve cells that form networks.  This is a process called branching or "arborization".</a:t>
            </a:r>
          </a:p>
          <a:p>
            <a:r>
              <a:rPr lang="en-US" dirty="0"/>
              <a:t> </a:t>
            </a:r>
          </a:p>
          <a:p>
            <a:r>
              <a:rPr lang="en-US" dirty="0"/>
              <a:t>The last section of the slide represents age 14--about the time of puberty.  Notice that there are now fewer connections between the brain cells than there were at age 6.  This is because the least "experienced" connections tend to withdraw at about the time of puberty.  This process is called "pruning".  This phenomenon helps to explain why neglect--or not getting the experiences we need can have such a powerful negative impact on health and social functioning. </a:t>
            </a:r>
          </a:p>
          <a:p>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6</a:t>
            </a:fld>
            <a:endParaRPr lang="en-US"/>
          </a:p>
        </p:txBody>
      </p:sp>
    </p:spTree>
    <p:extLst>
      <p:ext uri="{BB962C8B-B14F-4D97-AF65-F5344CB8AC3E}">
        <p14:creationId xmlns:p14="http://schemas.microsoft.com/office/powerpoint/2010/main" val="232396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92100"/>
            <a:ext cx="5584825" cy="3141663"/>
          </a:xfrm>
        </p:spPr>
      </p:sp>
      <p:sp>
        <p:nvSpPr>
          <p:cNvPr id="3" name="Notes Placeholder 2"/>
          <p:cNvSpPr>
            <a:spLocks noGrp="1"/>
          </p:cNvSpPr>
          <p:nvPr>
            <p:ph type="body" idx="1"/>
          </p:nvPr>
        </p:nvSpPr>
        <p:spPr>
          <a:xfrm>
            <a:off x="190752" y="3435155"/>
            <a:ext cx="6641599" cy="5736033"/>
          </a:xfrm>
        </p:spPr>
        <p:txBody>
          <a:bodyPr/>
          <a:lstStyle/>
          <a:p>
            <a:r>
              <a:rPr lang="en-US" b="1" dirty="0"/>
              <a:t>Every person’s life is unique.  But for illustration, let’s imagine two worlds – one is mean and dangerous.  The second is kind and generous.  </a:t>
            </a:r>
            <a:endParaRPr lang="en-US" dirty="0"/>
          </a:p>
          <a:p>
            <a:r>
              <a:rPr lang="en-US" b="1" dirty="0"/>
              <a:t> </a:t>
            </a:r>
            <a:endParaRPr lang="en-US" dirty="0"/>
          </a:p>
          <a:p>
            <a:r>
              <a:rPr lang="en-US" b="1" dirty="0"/>
              <a:t>Traumatic experience during development – like abuse, neglect, and chaotic relationships– generates predictable patterns of brain architecture, behavior, and traits. </a:t>
            </a:r>
            <a:endParaRPr lang="en-US" dirty="0"/>
          </a:p>
          <a:p>
            <a:r>
              <a:rPr lang="en-US" b="1" dirty="0"/>
              <a:t> </a:t>
            </a:r>
            <a:endParaRPr lang="en-US" dirty="0"/>
          </a:p>
          <a:p>
            <a:r>
              <a:rPr lang="en-US" b="1" dirty="0"/>
              <a:t>Humans are only really made to be under stress for about 20 minutes at a time – long enough to prepare for a fight, or to hide.  So experiences that cause stress chemicals to be continuously produced, for example child abuse, neglect, or even being in a war zone, have a big impact on development. Under these circumstances, our bodies tend to prepare for life in a dangerous world.  </a:t>
            </a:r>
            <a:endParaRPr lang="en-US" dirty="0"/>
          </a:p>
          <a:p>
            <a:r>
              <a:rPr lang="en-US" b="1" dirty="0"/>
              <a:t> </a:t>
            </a:r>
            <a:endParaRPr lang="en-US" dirty="0"/>
          </a:p>
          <a:p>
            <a:r>
              <a:rPr lang="en-US" b="1" dirty="0"/>
              <a:t>Stress hormones exert influence on cells, chemicals and wiring.  They sculpt brains that are wired for certain characteristics – like being edgy, hot tempered, impulsive and hypervigilant, or being withdrawn, dissociated, or numb. This is the path outlined on the top line of the slide.  For example, people who have had traumatic stress from conception to the toddler years will likely have a higher baseline of the stress hormones like cortisol in their bodies.  As a result, these folks may have a very short fuse, be self-focused, and may have a difficult time shifting gears from emotion to problem-solving.   If there is more danger just around the corner, being focused on others and thinking through options wouldn’t contribute to survival—readiness for a next danger would.</a:t>
            </a:r>
            <a:endParaRPr lang="en-US" dirty="0"/>
          </a:p>
          <a:p>
            <a:r>
              <a:rPr lang="en-US" b="1" dirty="0"/>
              <a:t> </a:t>
            </a:r>
            <a:endParaRPr lang="en-US" dirty="0"/>
          </a:p>
          <a:p>
            <a:r>
              <a:rPr lang="en-US" b="1" dirty="0"/>
              <a:t>But the downside is that when stress hormones, like cortisol, hang around for a long time, they are toxic to brain cells.  This toxicity includes making it difficult for brain cells to develop healthy neural networks and can even cause brain cells to die.  That is why we call continuous stress, trauma, and episodic unpredictable stress: “toxic stress”.</a:t>
            </a:r>
            <a:endParaRPr lang="en-US" dirty="0"/>
          </a:p>
          <a:p>
            <a:r>
              <a:rPr lang="en-US" b="1" dirty="0"/>
              <a:t> </a:t>
            </a:r>
            <a:endParaRPr lang="en-US" dirty="0"/>
          </a:p>
          <a:p>
            <a:r>
              <a:rPr lang="en-US" b="1" dirty="0"/>
              <a:t>Dr. Teicher calls the lower path in this diagram the “benevolent-world” path.  The world is kind, easy-going, helpful and free from traumatic stress.  People growing up on this path are more likely to develop a brain—with cells and wiring and chemistry -- for being focused, flexible and relationship oriented.</a:t>
            </a:r>
            <a:endParaRPr lang="en-US" dirty="0"/>
          </a:p>
          <a:p>
            <a:r>
              <a:rPr lang="en-US" b="1" dirty="0"/>
              <a:t> </a:t>
            </a:r>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7</a:t>
            </a:fld>
            <a:endParaRPr lang="en-US"/>
          </a:p>
        </p:txBody>
      </p:sp>
    </p:spTree>
    <p:extLst>
      <p:ext uri="{BB962C8B-B14F-4D97-AF65-F5344CB8AC3E}">
        <p14:creationId xmlns:p14="http://schemas.microsoft.com/office/powerpoint/2010/main" val="28559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Teicher says it’s when our biology collides with social expectations that we run into trouble.  If you put a person from the benevolent world into the chaotic and turbulent environment of, say, riot control, that person may struggle unless he has learned some very specific skills. </a:t>
            </a:r>
            <a:endParaRPr lang="en-US" dirty="0"/>
          </a:p>
          <a:p>
            <a:r>
              <a:rPr lang="en-US" b="1" dirty="0"/>
              <a:t> </a:t>
            </a:r>
            <a:endParaRPr lang="en-US" dirty="0"/>
          </a:p>
          <a:p>
            <a:r>
              <a:rPr lang="en-US" b="1" dirty="0"/>
              <a:t>Likewise, a child adapted to a dangerous stressful world may not sustain patience.  He or she may not share, cooperate or use words as a first choice. </a:t>
            </a:r>
            <a:endParaRPr lang="en-US" dirty="0"/>
          </a:p>
          <a:p>
            <a:r>
              <a:rPr lang="en-US" b="1" dirty="0"/>
              <a:t> </a:t>
            </a:r>
            <a:endParaRPr lang="en-US" dirty="0"/>
          </a:p>
          <a:p>
            <a:r>
              <a:rPr lang="en-US" b="1" dirty="0"/>
              <a:t>When that child comes to school and we ask her to sit still, share, and cooperate, there can be a painful disconnect that is hard for everyone.  The child will have to be actively taught the skills required to succeed in this context just as we would train a person from the benevolent path how to act in a chaotic and dangerous environment. </a:t>
            </a:r>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8</a:t>
            </a:fld>
            <a:endParaRPr lang="en-US"/>
          </a:p>
        </p:txBody>
      </p:sp>
    </p:spTree>
    <p:extLst>
      <p:ext uri="{BB962C8B-B14F-4D97-AF65-F5344CB8AC3E}">
        <p14:creationId xmlns:p14="http://schemas.microsoft.com/office/powerpoint/2010/main" val="404539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296863"/>
            <a:ext cx="5586413" cy="3141662"/>
          </a:xfrm>
        </p:spPr>
      </p:sp>
      <p:sp>
        <p:nvSpPr>
          <p:cNvPr id="3" name="Notes Placeholder 2"/>
          <p:cNvSpPr>
            <a:spLocks noGrp="1"/>
          </p:cNvSpPr>
          <p:nvPr>
            <p:ph type="body" idx="1"/>
          </p:nvPr>
        </p:nvSpPr>
        <p:spPr>
          <a:xfrm>
            <a:off x="329479" y="3559331"/>
            <a:ext cx="6468190" cy="5629097"/>
          </a:xfrm>
        </p:spPr>
        <p:txBody>
          <a:bodyPr/>
          <a:lstStyle/>
          <a:p>
            <a:r>
              <a:rPr lang="en-US" b="1" dirty="0"/>
              <a:t>Toxic stress in </a:t>
            </a:r>
            <a:r>
              <a:rPr lang="en-US" b="1" u="sng" dirty="0"/>
              <a:t>early</a:t>
            </a:r>
            <a:r>
              <a:rPr lang="en-US" b="1" dirty="0"/>
              <a:t> childhood has profound effects on brain structures and functions that develop later in childhood. These functions include the mediation of emotional responses, social interaction and abstract thinking. That’s why people say that early childhood is so important – and they’re right.  </a:t>
            </a:r>
            <a:endParaRPr lang="en-US" dirty="0"/>
          </a:p>
          <a:p>
            <a:r>
              <a:rPr lang="en-US" b="1" dirty="0"/>
              <a:t> </a:t>
            </a:r>
            <a:endParaRPr lang="en-US" dirty="0"/>
          </a:p>
          <a:p>
            <a:r>
              <a:rPr lang="en-US" b="1" dirty="0"/>
              <a:t>But, early childhood isn’t the only sensitive developmental period, according to the latest research. </a:t>
            </a:r>
            <a:endParaRPr lang="en-US" dirty="0"/>
          </a:p>
          <a:p>
            <a:r>
              <a:rPr lang="en-US" b="1" i="1" dirty="0"/>
              <a:t> </a:t>
            </a:r>
            <a:endParaRPr lang="en-US" dirty="0"/>
          </a:p>
          <a:p>
            <a:r>
              <a:rPr lang="en-US" b="1" dirty="0"/>
              <a:t>The brain research that has been introduced although accurate is simplified and limited in scope.  Each brain region has sensitive periods when experience has powerful effects on brain mass and functioning.  For example, during middle childhood – around ages 7 to 13 – emotional and verbal abuses can affect the centers for processing sound, developing verbal language and perceiving social cues.  Effects can be different for boys than for girls – for example both neglect and sexual abuse affect boys and girls.  But neglect in infancy and through the toddler years for boys has a large effect on cross-brain communication; while cross-brain communication is profoundly affected in girls through sexual abuse of girls around ages 7-10.  </a:t>
            </a:r>
            <a:endParaRPr lang="en-US" dirty="0"/>
          </a:p>
          <a:p>
            <a:r>
              <a:rPr lang="en-US" b="1" dirty="0"/>
              <a:t> </a:t>
            </a:r>
            <a:endParaRPr lang="en-US" dirty="0"/>
          </a:p>
          <a:p>
            <a:r>
              <a:rPr lang="en-US" b="1" dirty="0"/>
              <a:t>By the time we reach our mid to late 20’s our central nervous system, with the brain as its command center, orchestrates everything from our automatic body functions, like breathing and heartbeat, to complex goal oriented behavior and abstract analytical thinking.  </a:t>
            </a:r>
            <a:endParaRPr lang="en-US" dirty="0"/>
          </a:p>
          <a:p>
            <a:r>
              <a:rPr lang="en-US" b="1" dirty="0"/>
              <a:t> </a:t>
            </a:r>
            <a:endParaRPr lang="en-US" dirty="0"/>
          </a:p>
          <a:p>
            <a:r>
              <a:rPr lang="en-US" b="1" dirty="0"/>
              <a:t>The elaborate signaling system in our brains is well practiced.  In a fraction of a second, it determines whether sensory information from sight, sound, touch, taste or smell should come into the brain and be processed, or whether the information must be filtered out in favor of survival. </a:t>
            </a:r>
            <a:endParaRPr lang="en-US" dirty="0"/>
          </a:p>
          <a:p>
            <a:r>
              <a:rPr lang="en-US" b="1" dirty="0"/>
              <a:t> </a:t>
            </a:r>
            <a:endParaRPr lang="en-US" dirty="0"/>
          </a:p>
          <a:p>
            <a:r>
              <a:rPr lang="en-US" b="1" dirty="0"/>
              <a:t>Stress may be interpreted by the brain as something we can tolerate and work through or as something that is overwhelming.  Our set-points for that interpretation are largely in place by early adulthood.</a:t>
            </a:r>
            <a:endParaRPr lang="en-US" dirty="0"/>
          </a:p>
          <a:p>
            <a:endParaRPr lang="en-US" dirty="0"/>
          </a:p>
        </p:txBody>
      </p:sp>
      <p:sp>
        <p:nvSpPr>
          <p:cNvPr id="4" name="Slide Number Placeholder 3"/>
          <p:cNvSpPr>
            <a:spLocks noGrp="1"/>
          </p:cNvSpPr>
          <p:nvPr>
            <p:ph type="sldNum" sz="quarter" idx="10"/>
          </p:nvPr>
        </p:nvSpPr>
        <p:spPr/>
        <p:txBody>
          <a:bodyPr/>
          <a:lstStyle/>
          <a:p>
            <a:fld id="{35376AF8-99A7-4510-9258-C9C49AD98837}" type="slidenum">
              <a:rPr lang="en-US" smtClean="0"/>
              <a:pPr/>
              <a:t>9</a:t>
            </a:fld>
            <a:endParaRPr lang="en-US"/>
          </a:p>
        </p:txBody>
      </p:sp>
    </p:spTree>
    <p:extLst>
      <p:ext uri="{BB962C8B-B14F-4D97-AF65-F5344CB8AC3E}">
        <p14:creationId xmlns:p14="http://schemas.microsoft.com/office/powerpoint/2010/main" val="47773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71F860-B644-4EAF-928B-CC8CAAF82D99}" type="slidenum">
              <a:rPr lang="en-US" smtClean="0"/>
              <a:pPr/>
              <a:t>10</a:t>
            </a:fld>
            <a:endParaRPr lang="en-US"/>
          </a:p>
        </p:txBody>
      </p:sp>
    </p:spTree>
    <p:extLst>
      <p:ext uri="{BB962C8B-B14F-4D97-AF65-F5344CB8AC3E}">
        <p14:creationId xmlns:p14="http://schemas.microsoft.com/office/powerpoint/2010/main" val="209283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54F9D8-8B65-4015-A0E7-7289A5CAF0A5}"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F9D8-8B65-4015-A0E7-7289A5CAF0A5}"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F9D8-8B65-4015-A0E7-7289A5CAF0A5}"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F9D8-8B65-4015-A0E7-7289A5CAF0A5}"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54F9D8-8B65-4015-A0E7-7289A5CAF0A5}"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4F9D8-8B65-4015-A0E7-7289A5CAF0A5}"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54F9D8-8B65-4015-A0E7-7289A5CAF0A5}" type="datetimeFigureOut">
              <a:rPr lang="en-US" smtClean="0"/>
              <a:pPr/>
              <a:t>5/16/2019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54F9D8-8B65-4015-A0E7-7289A5CAF0A5}" type="datetimeFigureOut">
              <a:rPr lang="en-US" smtClean="0"/>
              <a:pPr/>
              <a:t>5/16/2019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4F9D8-8B65-4015-A0E7-7289A5CAF0A5}" type="datetimeFigureOut">
              <a:rPr lang="en-US" smtClean="0"/>
              <a:pPr/>
              <a:t>5/16/2019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54F9D8-8B65-4015-A0E7-7289A5CAF0A5}"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54F9D8-8B65-4015-A0E7-7289A5CAF0A5}"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ADD84-3129-450C-AFC0-C020E71DB1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F54F9D8-8B65-4015-A0E7-7289A5CAF0A5}" type="datetimeFigureOut">
              <a:rPr lang="en-US" smtClean="0"/>
              <a:pPr/>
              <a:t>5/16/2019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8EADD84-3129-450C-AFC0-C020E71DB1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64570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DB75EE-565F-412D-BAEB-453000AD1E89}"/>
              </a:ext>
            </a:extLst>
          </p:cNvPr>
          <p:cNvPicPr>
            <a:picLocks noChangeAspect="1"/>
          </p:cNvPicPr>
          <p:nvPr/>
        </p:nvPicPr>
        <p:blipFill>
          <a:blip r:embed="rId3" cstate="print"/>
          <a:stretch>
            <a:fillRect/>
          </a:stretch>
        </p:blipFill>
        <p:spPr>
          <a:xfrm>
            <a:off x="1066800" y="666750"/>
            <a:ext cx="7010398" cy="3949190"/>
          </a:xfrm>
          <a:prstGeom prst="rect">
            <a:avLst/>
          </a:prstGeom>
        </p:spPr>
      </p:pic>
    </p:spTree>
    <p:extLst>
      <p:ext uri="{BB962C8B-B14F-4D97-AF65-F5344CB8AC3E}">
        <p14:creationId xmlns:p14="http://schemas.microsoft.com/office/powerpoint/2010/main" val="2617869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_Chart_PAR_v6.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590550"/>
            <a:ext cx="7095067" cy="39909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13940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67212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39940" cy="5141216"/>
          </a:xfrm>
          <a:prstGeom prst="rect">
            <a:avLst/>
          </a:prstGeom>
        </p:spPr>
      </p:pic>
    </p:spTree>
    <p:extLst>
      <p:ext uri="{BB962C8B-B14F-4D97-AF65-F5344CB8AC3E}">
        <p14:creationId xmlns:p14="http://schemas.microsoft.com/office/powerpoint/2010/main" val="3683529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38300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E_PPT_UnderstandingACEs_pyramid_2017.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1682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
            <a:ext cx="9144000" cy="5143500"/>
          </a:xfrm>
          <a:prstGeom prst="rect">
            <a:avLst/>
          </a:prstGeom>
        </p:spPr>
      </p:pic>
    </p:spTree>
    <p:extLst>
      <p:ext uri="{BB962C8B-B14F-4D97-AF65-F5344CB8AC3E}">
        <p14:creationId xmlns:p14="http://schemas.microsoft.com/office/powerpoint/2010/main" val="470312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3975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39940" cy="5141216"/>
          </a:xfrm>
          <a:prstGeom prst="rect">
            <a:avLst/>
          </a:prstGeom>
        </p:spPr>
      </p:pic>
    </p:spTree>
    <p:extLst>
      <p:ext uri="{BB962C8B-B14F-4D97-AF65-F5344CB8AC3E}">
        <p14:creationId xmlns:p14="http://schemas.microsoft.com/office/powerpoint/2010/main" val="2019909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389</Words>
  <Application>Microsoft Office PowerPoint</Application>
  <PresentationFormat>On-screen Show (16:9)</PresentationFormat>
  <Paragraphs>76</Paragraphs>
  <Slides>12</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R.Keith Cartwright</dc:creator>
  <cp:lastModifiedBy>Manz, Jodi (GOV)</cp:lastModifiedBy>
  <cp:revision>37</cp:revision>
  <cp:lastPrinted>2019-05-16T20:00:17Z</cp:lastPrinted>
  <dcterms:created xsi:type="dcterms:W3CDTF">2019-02-18T16:11:17Z</dcterms:created>
  <dcterms:modified xsi:type="dcterms:W3CDTF">2019-05-17T12:53:05Z</dcterms:modified>
</cp:coreProperties>
</file>